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60" r:id="rId4"/>
    <p:sldId id="268" r:id="rId5"/>
    <p:sldId id="258" r:id="rId6"/>
    <p:sldId id="259" r:id="rId7"/>
    <p:sldId id="262" r:id="rId8"/>
    <p:sldId id="263" r:id="rId9"/>
    <p:sldId id="264" r:id="rId10"/>
    <p:sldId id="265" r:id="rId11"/>
    <p:sldId id="266" r:id="rId12"/>
    <p:sldId id="267" r:id="rId13"/>
    <p:sldId id="26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showGuides="1">
      <p:cViewPr varScale="1">
        <p:scale>
          <a:sx n="82" d="100"/>
          <a:sy n="82" d="100"/>
        </p:scale>
        <p:origin x="600"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t>10/8/2025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t>10/8/2025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10/8/2025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10/8/2025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tutorialspoint.com/data_communication_computer_network/user_datagram_protocol.htm" TargetMode="External"/><Relationship Id="rId2" Type="http://schemas.openxmlformats.org/officeDocument/2006/relationships/hyperlink" Target="https://www.tutorialspoint.com/data_communication_computer_network/transmission_control_protocol.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google.com/search?q=IP+addresses&amp;sca_esv=7a510ced277f03b5&amp;ei=zDvKaLHcJs-ZnesPvoGPsQE&amp;ved=2ahUKEwi93unY_d6PAxXlSGcHHb-3CoMQgK4QegQIARAE&amp;uact=5&amp;oq=how+process+to+process+communication+differs+from+host+to+host&amp;gs_lp=Egxnd3Mtd2l6LXNlcnAiPmhvdyBwcm9jZXNzIHRvIHByb2Nlc3MgY29tbXVuaWNhdGlvbiBkaWZmZXJzIGZyb20gaG9zdCB0byBob3N0SMGYAVDZBFiskAFwAngBkAEBmAHDBKAB2zWqAQwwLjM5LjIuMC4xLjG4AQPIAQD4AQGYAiOgApskwgIKEAAYsAMY1gQYR8ICDRAAGIAEGLADGEMYigXCAgoQABiABBhDGIoFwgIGEAAYFhgewgILEAAYgAQYhgMYigXCAggQABiABBiiBMICBRAAGO8FwgIFEAAYgATCAggQABiiBBiJBcICCBAhGKABGMMEwgIFECEYoAHCAgUQIRifBcICBBAhGBWYAwCIBgGQBgqSBwYyLjMyLjGgB7GjArIHBjAuMzIuMbgHkiTCBwkwLjIxLjEzLjHIB2k&amp;sclient=gws-wiz-serp&amp;mstk=AUtExfBZzqA4Qle19gx3na-1hlqk7pGMS1t5HbjD40r8i2WuSoXrEdKp9WfL69ua2Un5v41iqTL5lfcBtIUQnMQk4k9_U9NqYXikDHdNF8H2ORlvfpTdm2USLT5Mp14GG5NM0wd2GdngK-uo1v1-PiSFjTefCgctvqURY0dbJXinVFcUO8x3aYiaWTR6mJMGnt8qiDTi&amp;csui=3" TargetMode="External"/><Relationship Id="rId2" Type="http://schemas.openxmlformats.org/officeDocument/2006/relationships/hyperlink" Target="https://www.google.com/search?q=Network+Layer&amp;sca_esv=7a510ced277f03b5&amp;ei=zDvKaLHcJs-ZnesPvoGPsQE&amp;ved=2ahUKEwi93unY_d6PAxXlSGcHHb-3CoMQgK4QegQIARAD&amp;uact=5&amp;oq=how+process+to+process+communication+differs+from+host+to+host&amp;gs_lp=Egxnd3Mtd2l6LXNlcnAiPmhvdyBwcm9jZXNzIHRvIHByb2Nlc3MgY29tbXVuaWNhdGlvbiBkaWZmZXJzIGZyb20gaG9zdCB0byBob3N0SMGYAVDZBFiskAFwAngBkAEBmAHDBKAB2zWqAQwwLjM5LjIuMC4xLjG4AQPIAQD4AQGYAiOgApskwgIKEAAYsAMY1gQYR8ICDRAAGIAEGLADGEMYigXCAgoQABiABBhDGIoFwgIGEAAYFhgewgILEAAYgAQYhgMYigXCAggQABiABBiiBMICBRAAGO8FwgIFEAAYgATCAggQABiiBBiJBcICCBAhGKABGMMEwgIFECEYoAHCAgUQIRifBcICBBAhGBWYAwCIBgGQBgqSBwYyLjMyLjGgB7GjArIHBjAuMzIuMbgHkiTCBwkwLjIxLjEzLjHIB2k&amp;sclient=gws-wiz-serp&amp;mstk=AUtExfBZzqA4Qle19gx3na-1hlqk7pGMS1t5HbjD40r8i2WuSoXrEdKp9WfL69ua2Un5v41iqTL5lfcBtIUQnMQk4k9_U9NqYXikDHdNF8H2ORlvfpTdm2USLT5Mp14GG5NM0wd2GdngK-uo1v1-PiSFjTefCgctvqURY0dbJXinVFcUO8x3aYiaWTR6mJMGnt8qiDTi&amp;csui=3" TargetMode="External"/><Relationship Id="rId1" Type="http://schemas.openxmlformats.org/officeDocument/2006/relationships/slideLayout" Target="../slideLayouts/slideLayout2.xml"/><Relationship Id="rId5" Type="http://schemas.openxmlformats.org/officeDocument/2006/relationships/hyperlink" Target="https://www.google.com/search?q=port+numbers&amp;sca_esv=7a510ced277f03b5&amp;ei=zDvKaLHcJs-ZnesPvoGPsQE&amp;ved=2ahUKEwi93unY_d6PAxXlSGcHHb-3CoMQgK4QegQIARAH&amp;uact=5&amp;oq=how+process+to+process+communication+differs+from+host+to+host&amp;gs_lp=Egxnd3Mtd2l6LXNlcnAiPmhvdyBwcm9jZXNzIHRvIHByb2Nlc3MgY29tbXVuaWNhdGlvbiBkaWZmZXJzIGZyb20gaG9zdCB0byBob3N0SMGYAVDZBFiskAFwAngBkAEBmAHDBKAB2zWqAQwwLjM5LjIuMC4xLjG4AQPIAQD4AQGYAiOgApskwgIKEAAYsAMY1gQYR8ICDRAAGIAEGLADGEMYigXCAgoQABiABBhDGIoFwgIGEAAYFhgewgILEAAYgAQYhgMYigXCAggQABiABBiiBMICBRAAGO8FwgIFEAAYgATCAggQABiiBBiJBcICCBAhGKABGMMEwgIFECEYoAHCAgUQIRifBcICBBAhGBWYAwCIBgGQBgqSBwYyLjMyLjGgB7GjArIHBjAuMzIuMbgHkiTCBwkwLjIxLjEzLjHIB2k&amp;sclient=gws-wiz-serp&amp;mstk=AUtExfBZzqA4Qle19gx3na-1hlqk7pGMS1t5HbjD40r8i2WuSoXrEdKp9WfL69ua2Un5v41iqTL5lfcBtIUQnMQk4k9_U9NqYXikDHdNF8H2ORlvfpTdm2USLT5Mp14GG5NM0wd2GdngK-uo1v1-PiSFjTefCgctvqURY0dbJXinVFcUO8x3aYiaWTR6mJMGnt8qiDTi&amp;csui=3" TargetMode="External"/><Relationship Id="rId4" Type="http://schemas.openxmlformats.org/officeDocument/2006/relationships/hyperlink" Target="https://www.google.com/search?q=Transport+Layer&amp;sca_esv=7a510ced277f03b5&amp;ei=zDvKaLHcJs-ZnesPvoGPsQE&amp;ved=2ahUKEwi93unY_d6PAxXlSGcHHb-3CoMQgK4QegQIARAG&amp;uact=5&amp;oq=how+process+to+process+communication+differs+from+host+to+host&amp;gs_lp=Egxnd3Mtd2l6LXNlcnAiPmhvdyBwcm9jZXNzIHRvIHByb2Nlc3MgY29tbXVuaWNhdGlvbiBkaWZmZXJzIGZyb20gaG9zdCB0byBob3N0SMGYAVDZBFiskAFwAngBkAEBmAHDBKAB2zWqAQwwLjM5LjIuMC4xLjG4AQPIAQD4AQGYAiOgApskwgIKEAAYsAMY1gQYR8ICDRAAGIAEGLADGEMYigXCAgoQABiABBhDGIoFwgIGEAAYFhgewgILEAAYgAQYhgMYigXCAggQABiABBiiBMICBRAAGO8FwgIFEAAYgATCAggQABiiBBiJBcICCBAhGKABGMMEwgIFECEYoAHCAgUQIRifBcICBBAhGBWYAwCIBgGQBgqSBwYyLjMyLjGgB7GjArIHBjAuMzIuMbgHkiTCBwkwLjIxLjEzLjHIB2k&amp;sclient=gws-wiz-serp&amp;mstk=AUtExfBZzqA4Qle19gx3na-1hlqk7pGMS1t5HbjD40r8i2WuSoXrEdKp9WfL69ua2Un5v41iqTL5lfcBtIUQnMQk4k9_U9NqYXikDHdNF8H2ORlvfpTdm2USLT5Mp14GG5NM0wd2GdngK-uo1v1-PiSFjTefCgctvqURY0dbJXinVFcUO8x3aYiaWTR6mJMGnt8qiDTi&amp;csui=3"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techtarget.com/searchnetworking/definition/packet-loss" TargetMode="External"/><Relationship Id="rId2" Type="http://schemas.openxmlformats.org/officeDocument/2006/relationships/hyperlink" Target="https://www.techtarget.com/searchsecurity/definition/checksu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techtarget.com/searchnetworking/definition/multiplexin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717755"/>
            <a:ext cx="9144000" cy="757084"/>
          </a:xfrm>
        </p:spPr>
        <p:txBody>
          <a:bodyPr>
            <a:normAutofit fontScale="90000"/>
          </a:bodyPr>
          <a:lstStyle/>
          <a:p>
            <a:r>
              <a:rPr lang="en-IN" b="1" dirty="0"/>
              <a:t>UNIT 4 TRANSPORT LAYER</a:t>
            </a:r>
            <a:endParaRPr lang="en-US" b="1" dirty="0"/>
          </a:p>
        </p:txBody>
      </p:sp>
      <p:sp>
        <p:nvSpPr>
          <p:cNvPr id="3" name="Subtitle 2"/>
          <p:cNvSpPr>
            <a:spLocks noGrp="1"/>
          </p:cNvSpPr>
          <p:nvPr>
            <p:ph type="subTitle" idx="1"/>
          </p:nvPr>
        </p:nvSpPr>
        <p:spPr>
          <a:xfrm>
            <a:off x="1524000" y="1622323"/>
            <a:ext cx="9144000" cy="5004619"/>
          </a:xfrm>
        </p:spPr>
        <p:txBody>
          <a:bodyPr>
            <a:normAutofit lnSpcReduction="10000"/>
          </a:bodyPr>
          <a:lstStyle/>
          <a:p>
            <a:r>
              <a:rPr lang="en-US" dirty="0">
                <a:latin typeface="Times New Roman" panose="02020603050405020304" pitchFamily="18" charset="0"/>
                <a:cs typeface="Times New Roman" panose="02020603050405020304" pitchFamily="18" charset="0"/>
              </a:rPr>
              <a:t>Overview of Transport layer</a:t>
            </a:r>
          </a:p>
          <a:p>
            <a:r>
              <a:rPr lang="en-US" dirty="0">
                <a:latin typeface="Times New Roman" panose="02020603050405020304" pitchFamily="18" charset="0"/>
                <a:cs typeface="Times New Roman" panose="02020603050405020304" pitchFamily="18" charset="0"/>
              </a:rPr>
              <a:t>Reliable end to end transmission </a:t>
            </a:r>
            <a:endParaRPr lang="en-IN"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Protocols- UDP , TCP</a:t>
            </a:r>
          </a:p>
          <a:p>
            <a:r>
              <a:rPr lang="en-US" dirty="0">
                <a:latin typeface="Times New Roman" panose="02020603050405020304" pitchFamily="18" charset="0"/>
                <a:cs typeface="Times New Roman" panose="02020603050405020304" pitchFamily="18" charset="0"/>
              </a:rPr>
              <a:t>TCP –connection management</a:t>
            </a:r>
          </a:p>
          <a:p>
            <a:r>
              <a:rPr lang="en-US" dirty="0">
                <a:latin typeface="Times New Roman" panose="02020603050405020304" pitchFamily="18" charset="0"/>
                <a:cs typeface="Times New Roman" panose="02020603050405020304" pitchFamily="18" charset="0"/>
              </a:rPr>
              <a:t>Flow control</a:t>
            </a:r>
          </a:p>
          <a:p>
            <a:r>
              <a:rPr lang="en-US" dirty="0">
                <a:latin typeface="Times New Roman" panose="02020603050405020304" pitchFamily="18" charset="0"/>
                <a:cs typeface="Times New Roman" panose="02020603050405020304" pitchFamily="18" charset="0"/>
              </a:rPr>
              <a:t>Retransmission</a:t>
            </a:r>
          </a:p>
          <a:p>
            <a:r>
              <a:rPr lang="en-US" dirty="0">
                <a:latin typeface="Times New Roman" panose="02020603050405020304" pitchFamily="18" charset="0"/>
                <a:cs typeface="Times New Roman" panose="02020603050405020304" pitchFamily="18" charset="0"/>
              </a:rPr>
              <a:t>TCP congestion control</a:t>
            </a:r>
          </a:p>
          <a:p>
            <a:r>
              <a:rPr lang="en-US" dirty="0">
                <a:latin typeface="Times New Roman" panose="02020603050405020304" pitchFamily="18" charset="0"/>
                <a:cs typeface="Times New Roman" panose="02020603050405020304" pitchFamily="18" charset="0"/>
              </a:rPr>
              <a:t>Congestion avoidance –DEC bit, RED</a:t>
            </a:r>
          </a:p>
          <a:p>
            <a:r>
              <a:rPr lang="en-US" dirty="0">
                <a:latin typeface="Times New Roman" panose="02020603050405020304" pitchFamily="18" charset="0"/>
                <a:cs typeface="Times New Roman" panose="02020603050405020304" pitchFamily="18" charset="0"/>
              </a:rPr>
              <a:t>QOS</a:t>
            </a:r>
          </a:p>
          <a:p>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Prepared By</a:t>
            </a:r>
          </a:p>
          <a:p>
            <a:r>
              <a:rPr lang="en-US" b="1" dirty="0">
                <a:latin typeface="Times New Roman" panose="02020603050405020304" pitchFamily="18" charset="0"/>
                <a:cs typeface="Times New Roman" panose="02020603050405020304" pitchFamily="18" charset="0"/>
              </a:rPr>
              <a:t>Ms. DEVIPRIYA S/ AP/ CSE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13D27-2765-C8E2-B9CA-91AE5CE8ED85}"/>
              </a:ext>
            </a:extLst>
          </p:cNvPr>
          <p:cNvSpPr>
            <a:spLocks noGrp="1"/>
          </p:cNvSpPr>
          <p:nvPr>
            <p:ph type="title"/>
          </p:nvPr>
        </p:nvSpPr>
        <p:spPr/>
        <p:txBody>
          <a:bodyPr/>
          <a:lstStyle/>
          <a:p>
            <a:r>
              <a:rPr lang="en-IN" dirty="0"/>
              <a:t>Connection Establishment</a:t>
            </a:r>
          </a:p>
        </p:txBody>
      </p:sp>
      <p:pic>
        <p:nvPicPr>
          <p:cNvPr id="6" name="Content Placeholder 5">
            <a:extLst>
              <a:ext uri="{FF2B5EF4-FFF2-40B4-BE49-F238E27FC236}">
                <a16:creationId xmlns:a16="http://schemas.microsoft.com/office/drawing/2014/main" id="{24AB4D86-BF4A-0665-EA7A-DC53E766AF61}"/>
              </a:ext>
            </a:extLst>
          </p:cNvPr>
          <p:cNvPicPr>
            <a:picLocks noGrp="1" noChangeAspect="1"/>
          </p:cNvPicPr>
          <p:nvPr>
            <p:ph idx="1"/>
          </p:nvPr>
        </p:nvPicPr>
        <p:blipFill>
          <a:blip r:embed="rId2"/>
          <a:stretch>
            <a:fillRect/>
          </a:stretch>
        </p:blipFill>
        <p:spPr>
          <a:xfrm>
            <a:off x="2286000" y="2096294"/>
            <a:ext cx="7620000" cy="3810000"/>
          </a:xfrm>
          <a:prstGeom prst="rect">
            <a:avLst/>
          </a:prstGeom>
        </p:spPr>
      </p:pic>
    </p:spTree>
    <p:extLst>
      <p:ext uri="{BB962C8B-B14F-4D97-AF65-F5344CB8AC3E}">
        <p14:creationId xmlns:p14="http://schemas.microsoft.com/office/powerpoint/2010/main" val="2589639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06080-CE08-92EB-8227-4A6A63CBD40A}"/>
              </a:ext>
            </a:extLst>
          </p:cNvPr>
          <p:cNvSpPr>
            <a:spLocks noGrp="1"/>
          </p:cNvSpPr>
          <p:nvPr>
            <p:ph type="title"/>
          </p:nvPr>
        </p:nvSpPr>
        <p:spPr/>
        <p:txBody>
          <a:bodyPr/>
          <a:lstStyle/>
          <a:p>
            <a:r>
              <a:rPr lang="en-IN" dirty="0"/>
              <a:t>Connection Termination </a:t>
            </a:r>
          </a:p>
        </p:txBody>
      </p:sp>
      <p:pic>
        <p:nvPicPr>
          <p:cNvPr id="4" name="Content Placeholder 3">
            <a:extLst>
              <a:ext uri="{FF2B5EF4-FFF2-40B4-BE49-F238E27FC236}">
                <a16:creationId xmlns:a16="http://schemas.microsoft.com/office/drawing/2014/main" id="{7EA8C17F-2FC1-8100-D8E8-8405D477A504}"/>
              </a:ext>
            </a:extLst>
          </p:cNvPr>
          <p:cNvPicPr>
            <a:picLocks noGrp="1" noChangeAspect="1"/>
          </p:cNvPicPr>
          <p:nvPr>
            <p:ph idx="1"/>
          </p:nvPr>
        </p:nvPicPr>
        <p:blipFill>
          <a:blip r:embed="rId2"/>
          <a:stretch>
            <a:fillRect/>
          </a:stretch>
        </p:blipFill>
        <p:spPr>
          <a:xfrm>
            <a:off x="2286000" y="2096294"/>
            <a:ext cx="7620000" cy="3810000"/>
          </a:xfrm>
          <a:prstGeom prst="rect">
            <a:avLst/>
          </a:prstGeom>
        </p:spPr>
      </p:pic>
    </p:spTree>
    <p:extLst>
      <p:ext uri="{BB962C8B-B14F-4D97-AF65-F5344CB8AC3E}">
        <p14:creationId xmlns:p14="http://schemas.microsoft.com/office/powerpoint/2010/main" val="3048663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DFEF8-B77B-641F-0286-84A13897029D}"/>
              </a:ext>
            </a:extLst>
          </p:cNvPr>
          <p:cNvSpPr>
            <a:spLocks noGrp="1"/>
          </p:cNvSpPr>
          <p:nvPr>
            <p:ph type="title"/>
          </p:nvPr>
        </p:nvSpPr>
        <p:spPr/>
        <p:txBody>
          <a:bodyPr/>
          <a:lstStyle/>
          <a:p>
            <a:r>
              <a:rPr lang="en-IN" dirty="0"/>
              <a:t>QOS (Quality of Service)</a:t>
            </a:r>
          </a:p>
        </p:txBody>
      </p:sp>
      <p:sp>
        <p:nvSpPr>
          <p:cNvPr id="3" name="Content Placeholder 2">
            <a:extLst>
              <a:ext uri="{FF2B5EF4-FFF2-40B4-BE49-F238E27FC236}">
                <a16:creationId xmlns:a16="http://schemas.microsoft.com/office/drawing/2014/main" id="{0B2458C3-D586-04FA-8923-88C25BFCBA43}"/>
              </a:ext>
            </a:extLst>
          </p:cNvPr>
          <p:cNvSpPr>
            <a:spLocks noGrp="1"/>
          </p:cNvSpPr>
          <p:nvPr>
            <p:ph idx="1"/>
          </p:nvPr>
        </p:nvSpPr>
        <p:spPr/>
        <p:txBody>
          <a:bodyPr/>
          <a:lstStyle/>
          <a:p>
            <a:r>
              <a:rPr lang="en-IN" dirty="0"/>
              <a:t>It ensures priority and performance for specific types of data, like video calls or file transfers.</a:t>
            </a:r>
          </a:p>
        </p:txBody>
      </p:sp>
    </p:spTree>
    <p:extLst>
      <p:ext uri="{BB962C8B-B14F-4D97-AF65-F5344CB8AC3E}">
        <p14:creationId xmlns:p14="http://schemas.microsoft.com/office/powerpoint/2010/main" val="1751569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E4DEA-1B74-1A28-AA56-C2BA4AF7DA21}"/>
              </a:ext>
            </a:extLst>
          </p:cNvPr>
          <p:cNvSpPr>
            <a:spLocks noGrp="1"/>
          </p:cNvSpPr>
          <p:nvPr>
            <p:ph type="title"/>
          </p:nvPr>
        </p:nvSpPr>
        <p:spPr/>
        <p:txBody>
          <a:bodyPr/>
          <a:lstStyle/>
          <a:p>
            <a:r>
              <a:rPr lang="en-IN" dirty="0"/>
              <a:t>Protocols</a:t>
            </a:r>
          </a:p>
        </p:txBody>
      </p:sp>
      <p:sp>
        <p:nvSpPr>
          <p:cNvPr id="3" name="Content Placeholder 2">
            <a:extLst>
              <a:ext uri="{FF2B5EF4-FFF2-40B4-BE49-F238E27FC236}">
                <a16:creationId xmlns:a16="http://schemas.microsoft.com/office/drawing/2014/main" id="{B2A98BDB-4E8D-6E2D-5415-65B7876E8D42}"/>
              </a:ext>
            </a:extLst>
          </p:cNvPr>
          <p:cNvSpPr>
            <a:spLocks noGrp="1"/>
          </p:cNvSpPr>
          <p:nvPr>
            <p:ph idx="1"/>
          </p:nvPr>
        </p:nvSpPr>
        <p:spPr/>
        <p:txBody>
          <a:bodyPr/>
          <a:lstStyle/>
          <a:p>
            <a:r>
              <a:rPr lang="en-US" dirty="0">
                <a:hlinkClick r:id="rId2"/>
              </a:rPr>
              <a:t>Transmission Control Protocol</a:t>
            </a:r>
            <a:r>
              <a:rPr lang="en-US" dirty="0"/>
              <a:t> − It provides reliable communication between two hosts.</a:t>
            </a:r>
          </a:p>
          <a:p>
            <a:r>
              <a:rPr lang="en-US" dirty="0">
                <a:hlinkClick r:id="rId3"/>
              </a:rPr>
              <a:t>User Datagram Protocol − It provides unreliable communication between two hosts.</a:t>
            </a:r>
            <a:endParaRPr lang="en-US" dirty="0"/>
          </a:p>
          <a:p>
            <a:endParaRPr lang="en-IN" dirty="0"/>
          </a:p>
        </p:txBody>
      </p:sp>
    </p:spTree>
    <p:extLst>
      <p:ext uri="{BB962C8B-B14F-4D97-AF65-F5344CB8AC3E}">
        <p14:creationId xmlns:p14="http://schemas.microsoft.com/office/powerpoint/2010/main" val="1778579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BE2BC-0133-A497-BE24-E115D2DBC9D9}"/>
              </a:ext>
            </a:extLst>
          </p:cNvPr>
          <p:cNvSpPr>
            <a:spLocks noGrp="1"/>
          </p:cNvSpPr>
          <p:nvPr>
            <p:ph type="title"/>
          </p:nvPr>
        </p:nvSpPr>
        <p:spPr>
          <a:xfrm>
            <a:off x="838200" y="365126"/>
            <a:ext cx="10515600" cy="509946"/>
          </a:xfrm>
        </p:spPr>
        <p:txBody>
          <a:bodyPr>
            <a:noAutofit/>
          </a:bodyPr>
          <a:lstStyle/>
          <a:p>
            <a:r>
              <a:rPr lang="en-IN" sz="3200" dirty="0">
                <a:latin typeface="Times New Roman" panose="02020603050405020304" pitchFamily="18" charset="0"/>
                <a:cs typeface="Times New Roman" panose="02020603050405020304" pitchFamily="18" charset="0"/>
              </a:rPr>
              <a:t>Introduction </a:t>
            </a:r>
          </a:p>
        </p:txBody>
      </p:sp>
      <p:sp>
        <p:nvSpPr>
          <p:cNvPr id="3" name="Content Placeholder 2">
            <a:extLst>
              <a:ext uri="{FF2B5EF4-FFF2-40B4-BE49-F238E27FC236}">
                <a16:creationId xmlns:a16="http://schemas.microsoft.com/office/drawing/2014/main" id="{7D6E93A8-D5E8-C142-3C99-FFC777FE0003}"/>
              </a:ext>
            </a:extLst>
          </p:cNvPr>
          <p:cNvSpPr>
            <a:spLocks noGrp="1"/>
          </p:cNvSpPr>
          <p:nvPr>
            <p:ph idx="1"/>
          </p:nvPr>
        </p:nvSpPr>
        <p:spPr>
          <a:xfrm>
            <a:off x="838200" y="1061884"/>
            <a:ext cx="10515600" cy="5115079"/>
          </a:xfrm>
        </p:spPr>
        <p:txBody>
          <a:bodyPr>
            <a:normAutofit fontScale="85000" lnSpcReduction="20000"/>
          </a:bodyPr>
          <a:lstStyle/>
          <a:p>
            <a:r>
              <a:rPr lang="en-US" dirty="0">
                <a:latin typeface="Times New Roman" panose="02020603050405020304" pitchFamily="18" charset="0"/>
                <a:cs typeface="Times New Roman" panose="02020603050405020304" pitchFamily="18" charset="0"/>
              </a:rPr>
              <a:t>The Transport Layer is responsible for peer-to-peer and end-to-end communication of data packets. It provides a number of important functions that are responsible for reliable, efficient, and organized data transfer between host systems in a networked environment.</a:t>
            </a:r>
          </a:p>
          <a:p>
            <a:pPr marL="0" indent="0">
              <a:buNone/>
            </a:pPr>
            <a:r>
              <a:rPr lang="en-US" u="sng" dirty="0">
                <a:latin typeface="Times New Roman" panose="02020603050405020304" pitchFamily="18" charset="0"/>
                <a:cs typeface="Times New Roman" panose="02020603050405020304" pitchFamily="18" charset="0"/>
              </a:rPr>
              <a:t>Sender side:</a:t>
            </a:r>
          </a:p>
          <a:p>
            <a:r>
              <a:rPr lang="en-US" dirty="0">
                <a:latin typeface="Times New Roman" panose="02020603050405020304" pitchFamily="18" charset="0"/>
                <a:cs typeface="Times New Roman" panose="02020603050405020304" pitchFamily="18" charset="0"/>
              </a:rPr>
              <a:t>Transport layer takes data from upper layer (i.e. Application layer) and then breaks it into smaller size segments, numbers each byte, and hands over to lower layer (Network Layer) for delivery.</a:t>
            </a:r>
          </a:p>
          <a:p>
            <a:pPr marL="0" indent="0">
              <a:buNone/>
            </a:pPr>
            <a:r>
              <a:rPr lang="en-US" u="sng" dirty="0">
                <a:latin typeface="Times New Roman" panose="02020603050405020304" pitchFamily="18" charset="0"/>
                <a:cs typeface="Times New Roman" panose="02020603050405020304" pitchFamily="18" charset="0"/>
              </a:rPr>
              <a:t>Receiver side:</a:t>
            </a:r>
          </a:p>
          <a:p>
            <a:r>
              <a:rPr lang="en-US" dirty="0">
                <a:latin typeface="Times New Roman" panose="02020603050405020304" pitchFamily="18" charset="0"/>
                <a:cs typeface="Times New Roman" panose="02020603050405020304" pitchFamily="18" charset="0"/>
              </a:rPr>
              <a:t>The data packets must be taken and sent to the appropriate machine by the network layer. After that, the transport layer receives the packets, sorts them, and looks for faults. </a:t>
            </a:r>
          </a:p>
          <a:p>
            <a:r>
              <a:rPr lang="en-US" dirty="0">
                <a:latin typeface="Times New Roman" panose="02020603050405020304" pitchFamily="18" charset="0"/>
                <a:cs typeface="Times New Roman" panose="02020603050405020304" pitchFamily="18" charset="0"/>
              </a:rPr>
              <a:t>Subsequently, it directs them to the session layer of the appropriate computer program.</a:t>
            </a:r>
          </a:p>
          <a:p>
            <a:r>
              <a:rPr lang="en-US" dirty="0">
                <a:latin typeface="Times New Roman" panose="02020603050405020304" pitchFamily="18" charset="0"/>
                <a:cs typeface="Times New Roman" panose="02020603050405020304" pitchFamily="18" charset="0"/>
              </a:rPr>
              <a:t> Now, the properly structured packets are used by the session layer to hold the data for the application.</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4181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0E4F1-3712-E037-C128-06C1ACF942CE}"/>
              </a:ext>
            </a:extLst>
          </p:cNvPr>
          <p:cNvSpPr>
            <a:spLocks noGrp="1"/>
          </p:cNvSpPr>
          <p:nvPr>
            <p:ph type="title"/>
          </p:nvPr>
        </p:nvSpPr>
        <p:spPr>
          <a:xfrm>
            <a:off x="838200" y="-1"/>
            <a:ext cx="10515600" cy="1268361"/>
          </a:xfrm>
        </p:spPr>
        <p:txBody>
          <a:bodyPr>
            <a:normAutofit/>
          </a:bodyPr>
          <a:lstStyle/>
          <a:p>
            <a:r>
              <a:rPr lang="en-IN" dirty="0"/>
              <a:t>Cont..</a:t>
            </a:r>
          </a:p>
        </p:txBody>
      </p:sp>
      <p:sp>
        <p:nvSpPr>
          <p:cNvPr id="3" name="Content Placeholder 2">
            <a:extLst>
              <a:ext uri="{FF2B5EF4-FFF2-40B4-BE49-F238E27FC236}">
                <a16:creationId xmlns:a16="http://schemas.microsoft.com/office/drawing/2014/main" id="{B83796AA-89C5-A0AD-EC06-48C2EA118E3E}"/>
              </a:ext>
            </a:extLst>
          </p:cNvPr>
          <p:cNvSpPr>
            <a:spLocks noGrp="1"/>
          </p:cNvSpPr>
          <p:nvPr>
            <p:ph idx="1"/>
          </p:nvPr>
        </p:nvSpPr>
        <p:spPr>
          <a:xfrm>
            <a:off x="838200" y="1150374"/>
            <a:ext cx="10515600" cy="5026589"/>
          </a:xfrm>
        </p:spPr>
        <p:txBody>
          <a:bodyPr/>
          <a:lstStyle/>
          <a:p>
            <a:r>
              <a:rPr lang="en-US" dirty="0">
                <a:latin typeface="Times New Roman" panose="02020603050405020304" pitchFamily="18" charset="0"/>
                <a:cs typeface="Times New Roman" panose="02020603050405020304" pitchFamily="18" charset="0"/>
              </a:rPr>
              <a:t>This Layer is the first one which breaks the information data, supplied by Application layer in to smaller units called segments. It numbers every byte in the segment and maintains their accounting and also ensures that data must be received in the same sequence in which it was sent.</a:t>
            </a:r>
          </a:p>
          <a:p>
            <a:r>
              <a:rPr lang="en-US" dirty="0">
                <a:latin typeface="Times New Roman" panose="02020603050405020304" pitchFamily="18" charset="0"/>
                <a:cs typeface="Times New Roman" panose="02020603050405020304" pitchFamily="18" charset="0"/>
              </a:rPr>
              <a:t>This layer provides end-to-end delivery of data between hosts which may or may not belong to the same subnet. </a:t>
            </a:r>
          </a:p>
          <a:p>
            <a:r>
              <a:rPr lang="en-US" dirty="0">
                <a:latin typeface="Times New Roman" panose="02020603050405020304" pitchFamily="18" charset="0"/>
                <a:cs typeface="Times New Roman" panose="02020603050405020304" pitchFamily="18" charset="0"/>
              </a:rPr>
              <a:t>All server processes intend to communicate over the network are equipped with well-known Transport Service Access Points (TSAPs) also known as port numbers.</a:t>
            </a:r>
          </a:p>
          <a:p>
            <a:endParaRPr lang="en-IN" dirty="0"/>
          </a:p>
        </p:txBody>
      </p:sp>
    </p:spTree>
    <p:extLst>
      <p:ext uri="{BB962C8B-B14F-4D97-AF65-F5344CB8AC3E}">
        <p14:creationId xmlns:p14="http://schemas.microsoft.com/office/powerpoint/2010/main" val="2073480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FDCF8-5F3E-87B7-BE7D-8FDE4E6526BD}"/>
              </a:ext>
            </a:extLst>
          </p:cNvPr>
          <p:cNvSpPr>
            <a:spLocks noGrp="1"/>
          </p:cNvSpPr>
          <p:nvPr>
            <p:ph type="title"/>
          </p:nvPr>
        </p:nvSpPr>
        <p:spPr/>
        <p:txBody>
          <a:bodyPr/>
          <a:lstStyle/>
          <a:p>
            <a:r>
              <a:rPr lang="en-IN" dirty="0"/>
              <a:t>Difference</a:t>
            </a:r>
          </a:p>
        </p:txBody>
      </p:sp>
      <p:sp>
        <p:nvSpPr>
          <p:cNvPr id="3" name="Content Placeholder 2">
            <a:extLst>
              <a:ext uri="{FF2B5EF4-FFF2-40B4-BE49-F238E27FC236}">
                <a16:creationId xmlns:a16="http://schemas.microsoft.com/office/drawing/2014/main" id="{975ED162-275C-D98E-B921-3748596DBE98}"/>
              </a:ext>
            </a:extLst>
          </p:cNvPr>
          <p:cNvSpPr>
            <a:spLocks noGrp="1"/>
          </p:cNvSpPr>
          <p:nvPr>
            <p:ph idx="1"/>
          </p:nvPr>
        </p:nvSpPr>
        <p:spPr>
          <a:xfrm>
            <a:off x="838200" y="1415845"/>
            <a:ext cx="10515600" cy="4761118"/>
          </a:xfrm>
        </p:spPr>
        <p:txBody>
          <a:bodyPr/>
          <a:lstStyle/>
          <a:p>
            <a:r>
              <a:rPr lang="en-US" dirty="0">
                <a:latin typeface="Times New Roman" panose="02020603050405020304" pitchFamily="18" charset="0"/>
                <a:cs typeface="Times New Roman" panose="02020603050405020304" pitchFamily="18" charset="0"/>
              </a:rPr>
              <a:t>Host-to-host communication is about delivering a packet of data between two physical devices (hosts) on a network, primarily handled by the </a:t>
            </a:r>
            <a:r>
              <a:rPr lang="en-US" dirty="0">
                <a:latin typeface="Times New Roman" panose="02020603050405020304" pitchFamily="18" charset="0"/>
                <a:cs typeface="Times New Roman" panose="02020603050405020304" pitchFamily="18" charset="0"/>
                <a:hlinkClick r:id="rId2"/>
              </a:rPr>
              <a:t>Network Layer</a:t>
            </a:r>
            <a:r>
              <a:rPr lang="en-US" dirty="0">
                <a:latin typeface="Times New Roman" panose="02020603050405020304" pitchFamily="18" charset="0"/>
                <a:cs typeface="Times New Roman" panose="02020603050405020304" pitchFamily="18" charset="0"/>
              </a:rPr>
              <a:t> using </a:t>
            </a:r>
            <a:r>
              <a:rPr lang="en-US" dirty="0">
                <a:latin typeface="Times New Roman" panose="02020603050405020304" pitchFamily="18" charset="0"/>
                <a:cs typeface="Times New Roman" panose="02020603050405020304" pitchFamily="18" charset="0"/>
                <a:hlinkClick r:id="rId3"/>
              </a:rPr>
              <a:t>IP addresses</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while process-to-process communication is about delivering that data to a specific running application (process) on the destination host, handled by the </a:t>
            </a:r>
            <a:r>
              <a:rPr lang="en-US" dirty="0">
                <a:latin typeface="Times New Roman" panose="02020603050405020304" pitchFamily="18" charset="0"/>
                <a:cs typeface="Times New Roman" panose="02020603050405020304" pitchFamily="18" charset="0"/>
                <a:hlinkClick r:id="rId4"/>
              </a:rPr>
              <a:t>Transport Layer</a:t>
            </a:r>
            <a:r>
              <a:rPr lang="en-US" dirty="0">
                <a:latin typeface="Times New Roman" panose="02020603050405020304" pitchFamily="18" charset="0"/>
                <a:cs typeface="Times New Roman" panose="02020603050405020304" pitchFamily="18" charset="0"/>
              </a:rPr>
              <a:t> using </a:t>
            </a:r>
            <a:r>
              <a:rPr lang="en-US" dirty="0">
                <a:latin typeface="Times New Roman" panose="02020603050405020304" pitchFamily="18" charset="0"/>
                <a:cs typeface="Times New Roman" panose="02020603050405020304" pitchFamily="18" charset="0"/>
                <a:hlinkClick r:id="rId5"/>
              </a:rPr>
              <a:t>port numbers</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process-to-process communication is about application-level data exchange between specific programs, whereas node-to-node is about delivering data between any two points on a network, such as routers or servers, using network-level protocols.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0893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009BB-8879-B1A6-CD4F-4AF6C878352B}"/>
              </a:ext>
            </a:extLst>
          </p:cNvPr>
          <p:cNvSpPr>
            <a:spLocks noGrp="1"/>
          </p:cNvSpPr>
          <p:nvPr>
            <p:ph type="title"/>
          </p:nvPr>
        </p:nvSpPr>
        <p:spPr/>
        <p:txBody>
          <a:bodyPr/>
          <a:lstStyle/>
          <a:p>
            <a:r>
              <a:rPr lang="en-IN" dirty="0"/>
              <a:t>Services</a:t>
            </a:r>
          </a:p>
        </p:txBody>
      </p:sp>
      <p:sp>
        <p:nvSpPr>
          <p:cNvPr id="3" name="Content Placeholder 2">
            <a:extLst>
              <a:ext uri="{FF2B5EF4-FFF2-40B4-BE49-F238E27FC236}">
                <a16:creationId xmlns:a16="http://schemas.microsoft.com/office/drawing/2014/main" id="{1066AE8C-9583-A72E-FDB2-6A95F9689C17}"/>
              </a:ext>
            </a:extLst>
          </p:cNvPr>
          <p:cNvSpPr>
            <a:spLocks noGrp="1"/>
          </p:cNvSpPr>
          <p:nvPr>
            <p:ph idx="1"/>
          </p:nvPr>
        </p:nvSpPr>
        <p:spPr/>
        <p:txBody>
          <a:bodyPr>
            <a:normAutofit/>
          </a:bodyPr>
          <a:lstStyle/>
          <a:p>
            <a:pPr marL="0" indent="0">
              <a:buNone/>
            </a:pPr>
            <a:r>
              <a:rPr lang="en-US" dirty="0">
                <a:latin typeface="Times New Roman" panose="02020603050405020304" pitchFamily="18" charset="0"/>
                <a:cs typeface="Times New Roman" panose="02020603050405020304" pitchFamily="18" charset="0"/>
              </a:rPr>
              <a:t>The primary functions of the Transport Layer are:</a:t>
            </a:r>
          </a:p>
          <a:p>
            <a:pPr indent="36513"/>
            <a:r>
              <a:rPr lang="en-IN" dirty="0">
                <a:latin typeface="Times New Roman" panose="02020603050405020304" pitchFamily="18" charset="0"/>
                <a:cs typeface="Times New Roman" panose="02020603050405020304" pitchFamily="18" charset="0"/>
              </a:rPr>
              <a:t> End to End communication (Process to process communication)</a:t>
            </a:r>
          </a:p>
          <a:p>
            <a:pPr indent="36513"/>
            <a:r>
              <a:rPr lang="en-IN" dirty="0">
                <a:latin typeface="Times New Roman" panose="02020603050405020304" pitchFamily="18" charset="0"/>
                <a:cs typeface="Times New Roman" panose="02020603050405020304" pitchFamily="18" charset="0"/>
              </a:rPr>
              <a:t> Flow control</a:t>
            </a:r>
          </a:p>
          <a:p>
            <a:pPr indent="36513"/>
            <a:r>
              <a:rPr lang="en-IN" dirty="0">
                <a:latin typeface="Times New Roman" panose="02020603050405020304" pitchFamily="18" charset="0"/>
                <a:cs typeface="Times New Roman" panose="02020603050405020304" pitchFamily="18" charset="0"/>
              </a:rPr>
              <a:t>Reliable data delivery</a:t>
            </a:r>
          </a:p>
          <a:p>
            <a:pPr indent="36513"/>
            <a:r>
              <a:rPr lang="en-IN" dirty="0">
                <a:latin typeface="Times New Roman" panose="02020603050405020304" pitchFamily="18" charset="0"/>
                <a:cs typeface="Times New Roman" panose="02020603050405020304" pitchFamily="18" charset="0"/>
              </a:rPr>
              <a:t> Multiplexing and Demultiplexing </a:t>
            </a:r>
          </a:p>
          <a:p>
            <a:pPr indent="36513"/>
            <a:r>
              <a:rPr lang="en-IN" dirty="0">
                <a:latin typeface="Times New Roman" panose="02020603050405020304" pitchFamily="18" charset="0"/>
                <a:cs typeface="Times New Roman" panose="02020603050405020304" pitchFamily="18" charset="0"/>
              </a:rPr>
              <a:t> Connection Establishment (3 way handshake)</a:t>
            </a:r>
          </a:p>
          <a:p>
            <a:pPr indent="36513"/>
            <a:r>
              <a:rPr lang="en-IN" dirty="0">
                <a:latin typeface="Times New Roman" panose="02020603050405020304" pitchFamily="18" charset="0"/>
                <a:cs typeface="Times New Roman" panose="02020603050405020304" pitchFamily="18" charset="0"/>
              </a:rPr>
              <a:t> Connection Termination</a:t>
            </a:r>
          </a:p>
          <a:p>
            <a:pPr indent="36513"/>
            <a:r>
              <a:rPr lang="en-IN" dirty="0">
                <a:latin typeface="Times New Roman" panose="02020603050405020304" pitchFamily="18" charset="0"/>
                <a:cs typeface="Times New Roman" panose="02020603050405020304" pitchFamily="18" charset="0"/>
              </a:rPr>
              <a:t>QoS</a:t>
            </a:r>
          </a:p>
        </p:txBody>
      </p:sp>
    </p:spTree>
    <p:extLst>
      <p:ext uri="{BB962C8B-B14F-4D97-AF65-F5344CB8AC3E}">
        <p14:creationId xmlns:p14="http://schemas.microsoft.com/office/powerpoint/2010/main" val="725806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72AD2-F42A-F2D4-5B1C-4DB8D26CFAE0}"/>
              </a:ext>
            </a:extLst>
          </p:cNvPr>
          <p:cNvSpPr>
            <a:spLocks noGrp="1"/>
          </p:cNvSpPr>
          <p:nvPr>
            <p:ph type="title"/>
          </p:nvPr>
        </p:nvSpPr>
        <p:spPr/>
        <p:txBody>
          <a:bodyPr/>
          <a:lstStyle/>
          <a:p>
            <a:r>
              <a:rPr lang="en-IN" dirty="0"/>
              <a:t>End to End Communication</a:t>
            </a:r>
          </a:p>
        </p:txBody>
      </p:sp>
      <p:sp>
        <p:nvSpPr>
          <p:cNvPr id="6" name="Content Placeholder 5">
            <a:extLst>
              <a:ext uri="{FF2B5EF4-FFF2-40B4-BE49-F238E27FC236}">
                <a16:creationId xmlns:a16="http://schemas.microsoft.com/office/drawing/2014/main" id="{F0887FA5-F0F5-287F-BC32-E6486366B464}"/>
              </a:ext>
            </a:extLst>
          </p:cNvPr>
          <p:cNvSpPr>
            <a:spLocks noGrp="1"/>
          </p:cNvSpPr>
          <p:nvPr>
            <p:ph idx="1"/>
          </p:nvPr>
        </p:nvSpPr>
        <p:spPr>
          <a:xfrm>
            <a:off x="838200" y="1347019"/>
            <a:ext cx="10515600" cy="4829944"/>
          </a:xfrm>
        </p:spPr>
        <p:txBody>
          <a:bodyPr/>
          <a:lstStyle/>
          <a:p>
            <a:pPr algn="just"/>
            <a:r>
              <a:rPr lang="en-US" sz="2400" b="1" dirty="0">
                <a:latin typeface="Times New Roman" panose="02020603050405020304" pitchFamily="18" charset="0"/>
                <a:cs typeface="Times New Roman" panose="02020603050405020304" pitchFamily="18" charset="0"/>
              </a:rPr>
              <a:t>End-to-end communication</a:t>
            </a:r>
            <a:r>
              <a:rPr lang="en-US" sz="2400" dirty="0">
                <a:latin typeface="Times New Roman" panose="02020603050405020304" pitchFamily="18" charset="0"/>
                <a:cs typeface="Times New Roman" panose="02020603050405020304" pitchFamily="18" charset="0"/>
              </a:rPr>
              <a:t> is the ability of the transport layer to provide the application a way to send and receive a stream of data. The network layer segments the data stream into packets that are sent over the network and reconstructs the data on the other end. If the data packets arrive out of order, it can reorder them by segment numbering and present the data in the correct order.</a:t>
            </a:r>
          </a:p>
          <a:p>
            <a:pPr marL="0" indent="0">
              <a:buNone/>
            </a:pPr>
            <a:endParaRPr lang="en-IN" dirty="0"/>
          </a:p>
        </p:txBody>
      </p:sp>
      <p:pic>
        <p:nvPicPr>
          <p:cNvPr id="7" name="Content Placeholder 3">
            <a:extLst>
              <a:ext uri="{FF2B5EF4-FFF2-40B4-BE49-F238E27FC236}">
                <a16:creationId xmlns:a16="http://schemas.microsoft.com/office/drawing/2014/main" id="{5AD00A13-ABAF-A32C-114C-742B5C15A428}"/>
              </a:ext>
            </a:extLst>
          </p:cNvPr>
          <p:cNvPicPr>
            <a:picLocks noChangeAspect="1"/>
          </p:cNvPicPr>
          <p:nvPr/>
        </p:nvPicPr>
        <p:blipFill>
          <a:blip r:embed="rId2"/>
          <a:stretch>
            <a:fillRect/>
          </a:stretch>
        </p:blipFill>
        <p:spPr>
          <a:xfrm>
            <a:off x="3190567" y="3429000"/>
            <a:ext cx="5766619" cy="2883310"/>
          </a:xfrm>
          <a:prstGeom prst="rect">
            <a:avLst/>
          </a:prstGeom>
        </p:spPr>
      </p:pic>
    </p:spTree>
    <p:extLst>
      <p:ext uri="{BB962C8B-B14F-4D97-AF65-F5344CB8AC3E}">
        <p14:creationId xmlns:p14="http://schemas.microsoft.com/office/powerpoint/2010/main" val="3018642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E1C97-10E3-376B-5D38-2D088CEAF754}"/>
              </a:ext>
            </a:extLst>
          </p:cNvPr>
          <p:cNvSpPr>
            <a:spLocks noGrp="1"/>
          </p:cNvSpPr>
          <p:nvPr>
            <p:ph type="title"/>
          </p:nvPr>
        </p:nvSpPr>
        <p:spPr/>
        <p:txBody>
          <a:bodyPr/>
          <a:lstStyle/>
          <a:p>
            <a:r>
              <a:rPr lang="en-IN" dirty="0"/>
              <a:t>Flow Control</a:t>
            </a:r>
          </a:p>
        </p:txBody>
      </p:sp>
      <p:sp>
        <p:nvSpPr>
          <p:cNvPr id="3" name="Content Placeholder 2">
            <a:extLst>
              <a:ext uri="{FF2B5EF4-FFF2-40B4-BE49-F238E27FC236}">
                <a16:creationId xmlns:a16="http://schemas.microsoft.com/office/drawing/2014/main" id="{CF262450-81A0-8C26-3A5A-2A4D1EECC465}"/>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Flow control</a:t>
            </a:r>
            <a:r>
              <a:rPr lang="en-US" dirty="0">
                <a:latin typeface="Times New Roman" panose="02020603050405020304" pitchFamily="18" charset="0"/>
                <a:cs typeface="Times New Roman" panose="02020603050405020304" pitchFamily="18" charset="0"/>
              </a:rPr>
              <a:t> is the ability for the transport layer to avoid sending more data than can be reliably transmitted. It can buffer sending and receiving data until there is enough network capacity for it to go through. If the receiver buffer becomes full, it can reduce the sending rate. It also implements congestion control. </a:t>
            </a:r>
          </a:p>
          <a:p>
            <a:r>
              <a:rPr lang="en-US" dirty="0">
                <a:latin typeface="Times New Roman" panose="02020603050405020304" pitchFamily="18" charset="0"/>
                <a:cs typeface="Times New Roman" panose="02020603050405020304" pitchFamily="18" charset="0"/>
              </a:rPr>
              <a:t>If a network were to become flooded with too many retransmit messages, it would be overwhelmed and not able to recover. Congestion control prevents this by using dynamic retransmission timers and slow start.</a:t>
            </a:r>
          </a:p>
          <a:p>
            <a:endParaRPr lang="en-IN" dirty="0"/>
          </a:p>
        </p:txBody>
      </p:sp>
    </p:spTree>
    <p:extLst>
      <p:ext uri="{BB962C8B-B14F-4D97-AF65-F5344CB8AC3E}">
        <p14:creationId xmlns:p14="http://schemas.microsoft.com/office/powerpoint/2010/main" val="1430470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C9C36-0495-44D6-FA74-284A8B72D8EE}"/>
              </a:ext>
            </a:extLst>
          </p:cNvPr>
          <p:cNvSpPr>
            <a:spLocks noGrp="1"/>
          </p:cNvSpPr>
          <p:nvPr>
            <p:ph type="title"/>
          </p:nvPr>
        </p:nvSpPr>
        <p:spPr/>
        <p:txBody>
          <a:bodyPr/>
          <a:lstStyle/>
          <a:p>
            <a:r>
              <a:rPr lang="en-IN" dirty="0"/>
              <a:t>Reliable data delivery</a:t>
            </a:r>
          </a:p>
        </p:txBody>
      </p:sp>
      <p:sp>
        <p:nvSpPr>
          <p:cNvPr id="3" name="Content Placeholder 2">
            <a:extLst>
              <a:ext uri="{FF2B5EF4-FFF2-40B4-BE49-F238E27FC236}">
                <a16:creationId xmlns:a16="http://schemas.microsoft.com/office/drawing/2014/main" id="{9E35CE20-4FA2-99EA-EBAA-E4C30D619DCB}"/>
              </a:ext>
            </a:extLst>
          </p:cNvPr>
          <p:cNvSpPr>
            <a:spLocks noGrp="1"/>
          </p:cNvSpPr>
          <p:nvPr>
            <p:ph idx="1"/>
          </p:nvPr>
        </p:nvSpPr>
        <p:spPr/>
        <p:txBody>
          <a:bodyPr>
            <a:normAutofit lnSpcReduction="10000"/>
          </a:bodyPr>
          <a:lstStyle/>
          <a:p>
            <a:pPr algn="just"/>
            <a:r>
              <a:rPr lang="en-US" b="1" dirty="0">
                <a:latin typeface="Times New Roman" panose="02020603050405020304" pitchFamily="18" charset="0"/>
                <a:cs typeface="Times New Roman" panose="02020603050405020304" pitchFamily="18" charset="0"/>
              </a:rPr>
              <a:t>Reliability</a:t>
            </a:r>
            <a:r>
              <a:rPr lang="en-US" dirty="0">
                <a:latin typeface="Times New Roman" panose="02020603050405020304" pitchFamily="18" charset="0"/>
                <a:cs typeface="Times New Roman" panose="02020603050405020304" pitchFamily="18" charset="0"/>
              </a:rPr>
              <a:t> is the ability to correct errors that can happen during data transmission over the network. </a:t>
            </a:r>
          </a:p>
          <a:p>
            <a:pPr algn="just"/>
            <a:r>
              <a:rPr lang="en-US" dirty="0">
                <a:latin typeface="Times New Roman" panose="02020603050405020304" pitchFamily="18" charset="0"/>
                <a:cs typeface="Times New Roman" panose="02020603050405020304" pitchFamily="18" charset="0"/>
              </a:rPr>
              <a:t>If data were to be accidentally changed in transit, error correcting and </a:t>
            </a:r>
            <a:r>
              <a:rPr lang="en-US" u="sng" dirty="0">
                <a:latin typeface="Times New Roman" panose="02020603050405020304" pitchFamily="18" charset="0"/>
                <a:cs typeface="Times New Roman" panose="02020603050405020304" pitchFamily="18" charset="0"/>
                <a:hlinkClick r:id="rId2"/>
              </a:rPr>
              <a:t>checksums</a:t>
            </a:r>
            <a:r>
              <a:rPr lang="en-US" dirty="0">
                <a:latin typeface="Times New Roman" panose="02020603050405020304" pitchFamily="18" charset="0"/>
                <a:cs typeface="Times New Roman" panose="02020603050405020304" pitchFamily="18" charset="0"/>
              </a:rPr>
              <a:t> would catch it.</a:t>
            </a:r>
          </a:p>
          <a:p>
            <a:pPr algn="just"/>
            <a:r>
              <a:rPr lang="en-US" dirty="0">
                <a:latin typeface="Times New Roman" panose="02020603050405020304" pitchFamily="18" charset="0"/>
                <a:cs typeface="Times New Roman" panose="02020603050405020304" pitchFamily="18" charset="0"/>
              </a:rPr>
              <a:t>If a packet were to be </a:t>
            </a:r>
            <a:r>
              <a:rPr lang="en-US" u="sng" dirty="0">
                <a:latin typeface="Times New Roman" panose="02020603050405020304" pitchFamily="18" charset="0"/>
                <a:cs typeface="Times New Roman" panose="02020603050405020304" pitchFamily="18" charset="0"/>
                <a:hlinkClick r:id="rId3"/>
              </a:rPr>
              <a:t>lost</a:t>
            </a:r>
            <a:r>
              <a:rPr lang="en-US" dirty="0">
                <a:latin typeface="Times New Roman" panose="02020603050405020304" pitchFamily="18" charset="0"/>
                <a:cs typeface="Times New Roman" panose="02020603050405020304" pitchFamily="18" charset="0"/>
              </a:rPr>
              <a:t>, it would be caught and retransmitted. </a:t>
            </a:r>
          </a:p>
          <a:p>
            <a:pPr algn="just"/>
            <a:r>
              <a:rPr lang="en-US" dirty="0">
                <a:latin typeface="Times New Roman" panose="02020603050405020304" pitchFamily="18" charset="0"/>
                <a:cs typeface="Times New Roman" panose="02020603050405020304" pitchFamily="18" charset="0"/>
              </a:rPr>
              <a:t>If a single packet were to be duplicated, it could be detected and dropped. It can also send an acknowledgement of received packets for guaranteed delivery. </a:t>
            </a:r>
          </a:p>
          <a:p>
            <a:pPr algn="just"/>
            <a:r>
              <a:rPr lang="en-US" dirty="0">
                <a:latin typeface="Times New Roman" panose="02020603050405020304" pitchFamily="18" charset="0"/>
                <a:cs typeface="Times New Roman" panose="02020603050405020304" pitchFamily="18" charset="0"/>
              </a:rPr>
              <a:t>Some protocols send a message if a packet is not received or is corrupt.</a:t>
            </a:r>
          </a:p>
          <a:p>
            <a:endParaRPr lang="en-IN" dirty="0"/>
          </a:p>
        </p:txBody>
      </p:sp>
    </p:spTree>
    <p:extLst>
      <p:ext uri="{BB962C8B-B14F-4D97-AF65-F5344CB8AC3E}">
        <p14:creationId xmlns:p14="http://schemas.microsoft.com/office/powerpoint/2010/main" val="2834719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F4FA5-37DB-C076-79EB-6E6CC34292BB}"/>
              </a:ext>
            </a:extLst>
          </p:cNvPr>
          <p:cNvSpPr>
            <a:spLocks noGrp="1"/>
          </p:cNvSpPr>
          <p:nvPr>
            <p:ph type="title"/>
          </p:nvPr>
        </p:nvSpPr>
        <p:spPr>
          <a:xfrm>
            <a:off x="838200" y="147485"/>
            <a:ext cx="10515600" cy="373625"/>
          </a:xfrm>
        </p:spPr>
        <p:txBody>
          <a:bodyPr>
            <a:normAutofit fontScale="90000"/>
          </a:bodyPr>
          <a:lstStyle/>
          <a:p>
            <a:r>
              <a:rPr lang="en-IN" dirty="0"/>
              <a:t>Multiplexing and Demultiplexing</a:t>
            </a:r>
          </a:p>
        </p:txBody>
      </p:sp>
      <p:sp>
        <p:nvSpPr>
          <p:cNvPr id="3" name="Content Placeholder 2">
            <a:extLst>
              <a:ext uri="{FF2B5EF4-FFF2-40B4-BE49-F238E27FC236}">
                <a16:creationId xmlns:a16="http://schemas.microsoft.com/office/drawing/2014/main" id="{3B2A7C3F-B20C-CABB-BA61-5412903884E5}"/>
              </a:ext>
            </a:extLst>
          </p:cNvPr>
          <p:cNvSpPr>
            <a:spLocks noGrp="1"/>
          </p:cNvSpPr>
          <p:nvPr>
            <p:ph idx="1"/>
          </p:nvPr>
        </p:nvSpPr>
        <p:spPr>
          <a:xfrm>
            <a:off x="838200" y="619432"/>
            <a:ext cx="10515600" cy="5557531"/>
          </a:xfrm>
        </p:spPr>
        <p:txBody>
          <a:bodyPr/>
          <a:lstStyle/>
          <a:p>
            <a:r>
              <a:rPr lang="en-US" sz="2200" b="1" u="sng" dirty="0">
                <a:latin typeface="Times New Roman" panose="02020603050405020304" pitchFamily="18" charset="0"/>
                <a:cs typeface="Times New Roman" panose="02020603050405020304" pitchFamily="18" charset="0"/>
                <a:hlinkClick r:id="rId2"/>
              </a:rPr>
              <a:t>Multiplexing</a:t>
            </a:r>
            <a:r>
              <a:rPr lang="en-US" sz="2200" dirty="0">
                <a:latin typeface="Times New Roman" panose="02020603050405020304" pitchFamily="18" charset="0"/>
                <a:cs typeface="Times New Roman" panose="02020603050405020304" pitchFamily="18" charset="0"/>
              </a:rPr>
              <a:t> is the ability for any number of applications to use any number of network connections. For example, a typical desktop computer may only have one Ethernet network connection but have several connections to the internet running at the same time, such as a web browser, video streaming and a mail client. </a:t>
            </a:r>
          </a:p>
          <a:p>
            <a:r>
              <a:rPr lang="en-US" sz="2200" dirty="0">
                <a:latin typeface="Times New Roman" panose="02020603050405020304" pitchFamily="18" charset="0"/>
                <a:cs typeface="Times New Roman" panose="02020603050405020304" pitchFamily="18" charset="0"/>
              </a:rPr>
              <a:t>Conversely, a large server may only have one application, such as a SQL server, but have two physical Ethernet connections to provide as much bandwidth as possible. </a:t>
            </a:r>
          </a:p>
          <a:p>
            <a:r>
              <a:rPr lang="en-US" sz="2200" dirty="0">
                <a:latin typeface="Times New Roman" panose="02020603050405020304" pitchFamily="18" charset="0"/>
                <a:cs typeface="Times New Roman" panose="02020603050405020304" pitchFamily="18" charset="0"/>
              </a:rPr>
              <a:t>The transport layer ensures that each application gets a fair amount of shared network connections.</a:t>
            </a:r>
          </a:p>
          <a:p>
            <a:pPr marL="0" indent="0">
              <a:buNone/>
            </a:pPr>
            <a:endParaRPr lang="en-IN" dirty="0"/>
          </a:p>
        </p:txBody>
      </p:sp>
      <p:pic>
        <p:nvPicPr>
          <p:cNvPr id="4" name="Picture 3">
            <a:extLst>
              <a:ext uri="{FF2B5EF4-FFF2-40B4-BE49-F238E27FC236}">
                <a16:creationId xmlns:a16="http://schemas.microsoft.com/office/drawing/2014/main" id="{B5953778-51A9-AEDF-6B81-A35281595307}"/>
              </a:ext>
            </a:extLst>
          </p:cNvPr>
          <p:cNvPicPr>
            <a:picLocks noChangeAspect="1"/>
          </p:cNvPicPr>
          <p:nvPr/>
        </p:nvPicPr>
        <p:blipFill>
          <a:blip r:embed="rId3"/>
          <a:stretch>
            <a:fillRect/>
          </a:stretch>
        </p:blipFill>
        <p:spPr>
          <a:xfrm>
            <a:off x="2639961" y="3605980"/>
            <a:ext cx="5697794" cy="2848897"/>
          </a:xfrm>
          <a:prstGeom prst="rect">
            <a:avLst/>
          </a:prstGeom>
        </p:spPr>
      </p:pic>
    </p:spTree>
    <p:extLst>
      <p:ext uri="{BB962C8B-B14F-4D97-AF65-F5344CB8AC3E}">
        <p14:creationId xmlns:p14="http://schemas.microsoft.com/office/powerpoint/2010/main" val="27802889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357</TotalTime>
  <Words>875</Words>
  <Application>Microsoft Office PowerPoint</Application>
  <PresentationFormat>Widescreen</PresentationFormat>
  <Paragraphs>60</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UNIT 4 TRANSPORT LAYER</vt:lpstr>
      <vt:lpstr>Introduction </vt:lpstr>
      <vt:lpstr>Cont..</vt:lpstr>
      <vt:lpstr>Difference</vt:lpstr>
      <vt:lpstr>Services</vt:lpstr>
      <vt:lpstr>End to End Communication</vt:lpstr>
      <vt:lpstr>Flow Control</vt:lpstr>
      <vt:lpstr>Reliable data delivery</vt:lpstr>
      <vt:lpstr>Multiplexing and Demultiplexing</vt:lpstr>
      <vt:lpstr>Connection Establishment</vt:lpstr>
      <vt:lpstr>Connection Termination </vt:lpstr>
      <vt:lpstr>QOS (Quality of Service)</vt:lpstr>
      <vt:lpstr>Protocols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Nikitha</dc:creator>
  <cp:lastModifiedBy>Devipriya S</cp:lastModifiedBy>
  <cp:revision>21</cp:revision>
  <dcterms:created xsi:type="dcterms:W3CDTF">2025-07-23T00:59:00Z</dcterms:created>
  <dcterms:modified xsi:type="dcterms:W3CDTF">2025-10-08T04:33:19Z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53D98EA922644B478A13410A32A3BB50_13</vt:lpwstr>
  </property>
  <property fmtid="{D5CDD505-2E9C-101B-9397-08002B2CF9AE}" pid="3" name="KSOProductBuildVer">
    <vt:lpwstr>2052-12.1.0.21915</vt:lpwstr>
  </property>
</Properties>
</file>